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86" r:id="rId12"/>
    <p:sldId id="258" r:id="rId13"/>
    <p:sldId id="289" r:id="rId14"/>
    <p:sldId id="259" r:id="rId15"/>
    <p:sldId id="288" r:id="rId16"/>
    <p:sldId id="275" r:id="rId17"/>
    <p:sldId id="287" r:id="rId18"/>
    <p:sldId id="281" r:id="rId19"/>
    <p:sldId id="260" r:id="rId20"/>
    <p:sldId id="261" r:id="rId21"/>
    <p:sldId id="285" r:id="rId22"/>
    <p:sldId id="280" r:id="rId23"/>
    <p:sldId id="276" r:id="rId24"/>
    <p:sldId id="262" r:id="rId25"/>
    <p:sldId id="277" r:id="rId26"/>
    <p:sldId id="284" r:id="rId27"/>
    <p:sldId id="278" r:id="rId28"/>
    <p:sldId id="279" r:id="rId29"/>
    <p:sldId id="263" r:id="rId30"/>
    <p:sldId id="264" r:id="rId31"/>
    <p:sldId id="265" r:id="rId32"/>
    <p:sldId id="282" r:id="rId33"/>
    <p:sldId id="28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D6AE-29DE-4283-948B-BEDA2D163738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2ED6-88C0-467D-92A9-76448825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90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4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314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7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2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0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7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19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7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1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9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366-3416-4460-A78D-D44E46D026B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7180-4B82-4FB4-BC2E-1887F362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3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pngimg.com/download/5023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eetk@tekskillsinc.net" TargetMode="External"/><Relationship Id="rId4" Type="http://schemas.openxmlformats.org/officeDocument/2006/relationships/hyperlink" Target="http://pngimg.com/download/5023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wris.gov.in/" TargetMode="External"/><Relationship Id="rId2" Type="http://schemas.openxmlformats.org/officeDocument/2006/relationships/hyperlink" Target="tamcnhp.com/wim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F0D3AF-DCAB-414B-B5CD-C060C7281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8852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1"/>
          <p:cNvSpPr/>
          <p:nvPr/>
        </p:nvSpPr>
        <p:spPr>
          <a:xfrm>
            <a:off x="447850" y="161132"/>
            <a:ext cx="11564979" cy="3566650"/>
          </a:xfrm>
          <a:custGeom>
            <a:avLst/>
            <a:gdLst>
              <a:gd name="connsiteX0" fmla="*/ 0 w 2457450"/>
              <a:gd name="connsiteY0" fmla="*/ 0 h 2627009"/>
              <a:gd name="connsiteX1" fmla="*/ 2457450 w 2457450"/>
              <a:gd name="connsiteY1" fmla="*/ 0 h 2627009"/>
              <a:gd name="connsiteX2" fmla="*/ 2457450 w 2457450"/>
              <a:gd name="connsiteY2" fmla="*/ 2627009 h 2627009"/>
              <a:gd name="connsiteX3" fmla="*/ 0 w 2457450"/>
              <a:gd name="connsiteY3" fmla="*/ 2627009 h 2627009"/>
              <a:gd name="connsiteX4" fmla="*/ 0 w 2457450"/>
              <a:gd name="connsiteY4" fmla="*/ 0 h 2627009"/>
              <a:gd name="connsiteX0" fmla="*/ 0 w 2457450"/>
              <a:gd name="connsiteY0" fmla="*/ 0 h 2627009"/>
              <a:gd name="connsiteX1" fmla="*/ 2457450 w 2457450"/>
              <a:gd name="connsiteY1" fmla="*/ 0 h 2627009"/>
              <a:gd name="connsiteX2" fmla="*/ 2457450 w 2457450"/>
              <a:gd name="connsiteY2" fmla="*/ 2207909 h 2627009"/>
              <a:gd name="connsiteX3" fmla="*/ 0 w 2457450"/>
              <a:gd name="connsiteY3" fmla="*/ 2627009 h 2627009"/>
              <a:gd name="connsiteX4" fmla="*/ 0 w 2457450"/>
              <a:gd name="connsiteY4" fmla="*/ 0 h 2627009"/>
              <a:gd name="connsiteX0" fmla="*/ 0 w 2468213"/>
              <a:gd name="connsiteY0" fmla="*/ 0 h 2627009"/>
              <a:gd name="connsiteX1" fmla="*/ 2468213 w 2468213"/>
              <a:gd name="connsiteY1" fmla="*/ 161438 h 2627009"/>
              <a:gd name="connsiteX2" fmla="*/ 2457450 w 2468213"/>
              <a:gd name="connsiteY2" fmla="*/ 2207909 h 2627009"/>
              <a:gd name="connsiteX3" fmla="*/ 0 w 2468213"/>
              <a:gd name="connsiteY3" fmla="*/ 2627009 h 2627009"/>
              <a:gd name="connsiteX4" fmla="*/ 0 w 2468213"/>
              <a:gd name="connsiteY4" fmla="*/ 0 h 2627009"/>
              <a:gd name="connsiteX0" fmla="*/ 0 w 2468213"/>
              <a:gd name="connsiteY0" fmla="*/ 21525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0 w 2468213"/>
              <a:gd name="connsiteY4" fmla="*/ 21525 h 2465571"/>
              <a:gd name="connsiteX0" fmla="*/ 0 w 2468213"/>
              <a:gd name="connsiteY0" fmla="*/ 0 h 2476334"/>
              <a:gd name="connsiteX1" fmla="*/ 2468213 w 2468213"/>
              <a:gd name="connsiteY1" fmla="*/ 10763 h 2476334"/>
              <a:gd name="connsiteX2" fmla="*/ 2457450 w 2468213"/>
              <a:gd name="connsiteY2" fmla="*/ 2057234 h 2476334"/>
              <a:gd name="connsiteX3" fmla="*/ 0 w 2468213"/>
              <a:gd name="connsiteY3" fmla="*/ 2476334 h 2476334"/>
              <a:gd name="connsiteX4" fmla="*/ 0 w 2468213"/>
              <a:gd name="connsiteY4" fmla="*/ 0 h 2476334"/>
              <a:gd name="connsiteX0" fmla="*/ 0 w 2468213"/>
              <a:gd name="connsiteY0" fmla="*/ 10762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0 w 2468213"/>
              <a:gd name="connsiteY4" fmla="*/ 10762 h 2465571"/>
              <a:gd name="connsiteX0" fmla="*/ 8830 w 2468213"/>
              <a:gd name="connsiteY0" fmla="*/ 15177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8830 w 2468213"/>
              <a:gd name="connsiteY4" fmla="*/ 15177 h 2465571"/>
              <a:gd name="connsiteX0" fmla="*/ 8830 w 2468213"/>
              <a:gd name="connsiteY0" fmla="*/ 1931 h 2465571"/>
              <a:gd name="connsiteX1" fmla="*/ 2468213 w 2468213"/>
              <a:gd name="connsiteY1" fmla="*/ 0 h 2465571"/>
              <a:gd name="connsiteX2" fmla="*/ 2457450 w 2468213"/>
              <a:gd name="connsiteY2" fmla="*/ 2046471 h 2465571"/>
              <a:gd name="connsiteX3" fmla="*/ 0 w 2468213"/>
              <a:gd name="connsiteY3" fmla="*/ 2465571 h 2465571"/>
              <a:gd name="connsiteX4" fmla="*/ 8830 w 2468213"/>
              <a:gd name="connsiteY4" fmla="*/ 1931 h 2465571"/>
              <a:gd name="connsiteX0" fmla="*/ 8830 w 2468213"/>
              <a:gd name="connsiteY0" fmla="*/ 1931 h 2465571"/>
              <a:gd name="connsiteX1" fmla="*/ 2468213 w 2468213"/>
              <a:gd name="connsiteY1" fmla="*/ 0 h 2465571"/>
              <a:gd name="connsiteX2" fmla="*/ 2457450 w 2468213"/>
              <a:gd name="connsiteY2" fmla="*/ 2022663 h 2465571"/>
              <a:gd name="connsiteX3" fmla="*/ 0 w 2468213"/>
              <a:gd name="connsiteY3" fmla="*/ 2465571 h 2465571"/>
              <a:gd name="connsiteX4" fmla="*/ 8830 w 2468213"/>
              <a:gd name="connsiteY4" fmla="*/ 1931 h 2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213" h="2465571">
                <a:moveTo>
                  <a:pt x="8830" y="1931"/>
                </a:moveTo>
                <a:lnTo>
                  <a:pt x="2468213" y="0"/>
                </a:lnTo>
                <a:cubicBezTo>
                  <a:pt x="2464625" y="682157"/>
                  <a:pt x="2461038" y="1340506"/>
                  <a:pt x="2457450" y="2022663"/>
                </a:cubicBezTo>
                <a:lnTo>
                  <a:pt x="0" y="2465571"/>
                </a:lnTo>
                <a:cubicBezTo>
                  <a:pt x="2943" y="1648773"/>
                  <a:pt x="5887" y="818729"/>
                  <a:pt x="8830" y="1931"/>
                </a:cubicBezTo>
                <a:close/>
              </a:path>
            </a:pathLst>
          </a:cu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N" sz="3600" b="1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Information Management </a:t>
            </a:r>
            <a:r>
              <a:rPr lang="en-IN" sz="3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(WIMS)</a:t>
            </a:r>
            <a:endParaRPr lang="en-IN" sz="3600" b="1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IN" sz="3598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IN" sz="3998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</a:t>
            </a:r>
            <a:r>
              <a:rPr lang="en-IN" sz="3998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Hydrology </a:t>
            </a:r>
            <a:r>
              <a:rPr lang="en-IN" sz="3998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Project(NHP)</a:t>
            </a:r>
            <a:endParaRPr lang="en-US" sz="3998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CEC54-8075-473E-ACE3-1309BF4F3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7" y="801469"/>
            <a:ext cx="2096069" cy="1700084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2529324" y="4600066"/>
            <a:ext cx="7402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             </a:t>
            </a:r>
            <a:r>
              <a:rPr lang="en-IN" sz="2800" b="1" dirty="0" smtClean="0">
                <a:solidFill>
                  <a:srgbClr val="002060"/>
                </a:solidFill>
              </a:rPr>
              <a:t>Ministry </a:t>
            </a:r>
            <a:r>
              <a:rPr lang="en-IN" sz="2800" b="1" dirty="0">
                <a:solidFill>
                  <a:srgbClr val="002060"/>
                </a:solidFill>
              </a:rPr>
              <a:t>of Jal </a:t>
            </a:r>
            <a:r>
              <a:rPr lang="en-IN" sz="2800" b="1" dirty="0" smtClean="0">
                <a:solidFill>
                  <a:srgbClr val="002060"/>
                </a:solidFill>
              </a:rPr>
              <a:t>Shakti</a:t>
            </a:r>
          </a:p>
          <a:p>
            <a:r>
              <a:rPr lang="en-IN" sz="2800" b="1" dirty="0">
                <a:solidFill>
                  <a:srgbClr val="002060"/>
                </a:solidFill>
              </a:rPr>
              <a:t>Department of Water Resources, RD &amp; GR</a:t>
            </a:r>
          </a:p>
          <a:p>
            <a:endParaRPr lang="en-IN" sz="2800" b="1" dirty="0">
              <a:solidFill>
                <a:srgbClr val="002060"/>
              </a:solidFill>
            </a:endParaRPr>
          </a:p>
          <a:p>
            <a:endParaRPr lang="en-I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19737" y="278588"/>
            <a:ext cx="4356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 MANAGEMENT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49010" y="1844824"/>
            <a:ext cx="7146417" cy="47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Sensor Hub Configuration</a:t>
            </a:r>
          </a:p>
          <a:p>
            <a:pPr algn="ctr"/>
            <a:endParaRPr lang="en-US" sz="2800" b="1" u="sng" dirty="0">
              <a:solidFill>
                <a:srgbClr val="0070C0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   </a:t>
            </a:r>
            <a:r>
              <a:rPr lang="en-US" sz="2800" b="1" dirty="0">
                <a:solidFill>
                  <a:srgbClr val="0070C0"/>
                </a:solidFill>
                <a:latin typeface="Helvetica" panose="020B0604020202020204" pitchFamily="34" charset="0"/>
              </a:rPr>
              <a:t>     </a:t>
            </a:r>
            <a:r>
              <a:rPr lang="en-US" sz="2800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Reservoir Sensor Hub Configuration</a:t>
            </a:r>
            <a:endParaRPr lang="en-IN" sz="28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3" y="260919"/>
            <a:ext cx="1063797" cy="862826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2013455" y="3573016"/>
            <a:ext cx="8666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to </a:t>
            </a:r>
            <a:r>
              <a:rPr lang="en-US" dirty="0" smtClean="0"/>
              <a:t>create and any </a:t>
            </a:r>
            <a:r>
              <a:rPr lang="en-US" dirty="0"/>
              <a:t>telemetric station in Water Resource Management Information System (WIMS) –</a:t>
            </a:r>
            <a:endParaRPr lang="en-IN" dirty="0"/>
          </a:p>
          <a:p>
            <a:pPr lvl="0"/>
            <a:r>
              <a:rPr lang="en-US" dirty="0"/>
              <a:t>-Add </a:t>
            </a:r>
            <a:r>
              <a:rPr lang="en-US" dirty="0" smtClean="0"/>
              <a:t>/edit stations </a:t>
            </a:r>
            <a:r>
              <a:rPr lang="en-US" dirty="0"/>
              <a:t>through Station Management module, define various observation categories (type of sensors) in each station, type of telemetry (INSAT, GPRs)etc.</a:t>
            </a:r>
            <a:endParaRPr lang="en-IN" dirty="0"/>
          </a:p>
          <a:p>
            <a:pPr lvl="0"/>
            <a:r>
              <a:rPr lang="en-US" dirty="0"/>
              <a:t>- Configuration of sensors – assign data loggers, data positions, and calculations/equations required to read the data in </a:t>
            </a:r>
            <a:r>
              <a:rPr lang="en-US" dirty="0" smtClean="0"/>
              <a:t>system from telemetry management module</a:t>
            </a:r>
            <a:endParaRPr lang="en-IN" dirty="0"/>
          </a:p>
          <a:p>
            <a:r>
              <a:rPr lang="en-US" dirty="0"/>
              <a:t>There are two authorized users</a:t>
            </a:r>
            <a:endParaRPr lang="en-IN" dirty="0"/>
          </a:p>
          <a:p>
            <a:pPr lvl="0"/>
            <a:r>
              <a:rPr lang="en-US" dirty="0"/>
              <a:t>Agency User – can create station</a:t>
            </a:r>
            <a:endParaRPr lang="en-IN" dirty="0"/>
          </a:p>
          <a:p>
            <a:pPr lvl="0"/>
            <a:r>
              <a:rPr lang="en-US" dirty="0"/>
              <a:t>Vendor – can define sensor configuration</a:t>
            </a:r>
            <a:endParaRPr lang="en-IN" dirty="0"/>
          </a:p>
          <a:p>
            <a:r>
              <a:rPr lang="en-US" dirty="0"/>
              <a:t>These users can also edit the existing data from their respective access log.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010" y="1274052"/>
            <a:ext cx="781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562" y="2157198"/>
            <a:ext cx="790575" cy="790575"/>
          </a:xfrm>
          <a:prstGeom prst="rect">
            <a:avLst/>
          </a:prstGeom>
        </p:spPr>
      </p:pic>
      <p:pic>
        <p:nvPicPr>
          <p:cNvPr id="8" name="Picture 7" descr="IndianEmbl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163" y="260919"/>
            <a:ext cx="552699" cy="86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1370360"/>
            <a:ext cx="10983132" cy="4917898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rgbClr val="0070C0"/>
                </a:solidFill>
              </a:rPr>
              <a:t/>
            </a:r>
            <a:br>
              <a:rPr lang="en-IN" sz="3200" b="1" u="sng" dirty="0">
                <a:solidFill>
                  <a:srgbClr val="0070C0"/>
                </a:solidFill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02" y="232783"/>
            <a:ext cx="365760" cy="5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" y="260919"/>
            <a:ext cx="845223" cy="68554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70" y="1370360"/>
            <a:ext cx="11184292" cy="5240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9131" y="548639"/>
            <a:ext cx="472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 MANAGEMENT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59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" y="325141"/>
            <a:ext cx="845223" cy="685545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>
            <a:off x="3040073" y="50881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TELEMETRY MANAGEMENT IN WIMS</a:t>
            </a:r>
            <a:endParaRPr lang="en-IN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63" y="1484785"/>
            <a:ext cx="10674773" cy="5125021"/>
          </a:xfrm>
          <a:prstGeom prst="rect">
            <a:avLst/>
          </a:prstGeom>
        </p:spPr>
      </p:pic>
      <p:pic>
        <p:nvPicPr>
          <p:cNvPr id="6" name="Picture 5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237" y="260919"/>
            <a:ext cx="369625" cy="57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9" y="844061"/>
            <a:ext cx="11262032" cy="5741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6436" y="376281"/>
            <a:ext cx="6320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Add/Edit Telemetric Station in WIMS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4" y="152401"/>
            <a:ext cx="845223" cy="685545"/>
          </a:xfrm>
          <a:prstGeom prst="rect">
            <a:avLst/>
          </a:prstGeom>
          <a:effectLst/>
        </p:spPr>
      </p:pic>
      <p:pic>
        <p:nvPicPr>
          <p:cNvPr id="7" name="Picture 6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2" y="152401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37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6" y="376281"/>
            <a:ext cx="6320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Add/Edit Telemetric Station in WIMS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2" y="302396"/>
            <a:ext cx="845223" cy="685545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8" y="1268760"/>
            <a:ext cx="10719581" cy="5256584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19" y="266713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8" y="182878"/>
            <a:ext cx="11498096" cy="64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852" y="379828"/>
            <a:ext cx="9721947" cy="395424"/>
          </a:xfrm>
        </p:spPr>
        <p:txBody>
          <a:bodyPr>
            <a:normAutofit fontScale="90000"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Sensors/ Data Type Mapping</a:t>
            </a:r>
            <a:endParaRPr lang="en-I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36" y="1014673"/>
            <a:ext cx="11106564" cy="5085423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0" y="244721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0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5" y="225083"/>
            <a:ext cx="11510450" cy="64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0" y="562708"/>
            <a:ext cx="10279271" cy="5725550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to configure the sensors on telemetry sites  in WIMS ?</a:t>
            </a:r>
            <a: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Sensor Hub Configuration (SW /GW)</a:t>
            </a: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Create Data Logger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ii) Add Sensor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iii) Edit Sensor Configuration</a:t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28" y="1816453"/>
            <a:ext cx="781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6" y="349559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28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32713" y="436229"/>
            <a:ext cx="512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Create Data Logger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" y="260919"/>
            <a:ext cx="845223" cy="685545"/>
          </a:xfrm>
          <a:prstGeom prst="rect">
            <a:avLst/>
          </a:prstGeom>
          <a:effectLst/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15154" y="1115568"/>
            <a:ext cx="10057646" cy="5409775"/>
          </a:xfrm>
          <a:prstGeom prst="rect">
            <a:avLst/>
          </a:prstGeom>
        </p:spPr>
      </p:pic>
      <p:pic>
        <p:nvPicPr>
          <p:cNvPr id="5" name="Picture 4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695" y="260919"/>
            <a:ext cx="450167" cy="7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4" y="759388"/>
            <a:ext cx="11599817" cy="3354844"/>
          </a:xfrm>
          <a:gradFill flip="none" rotWithShape="1">
            <a:gsLst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/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/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Online Training </a:t>
            </a:r>
            <a:r>
              <a:rPr lang="en-IN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Session</a:t>
            </a:r>
            <a:br>
              <a:rPr lang="en-IN" sz="3600" b="1" dirty="0" smtClean="0">
                <a:solidFill>
                  <a:srgbClr val="FF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r>
              <a:rPr lang="en-I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: </a:t>
            </a:r>
            <a:r>
              <a:rPr lang="en-I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Telemetry Management in </a:t>
            </a:r>
            <a: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WIMS.</a:t>
            </a:r>
            <a:b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telemetry station, sensor/data type mapping and sensor configuration in WIMS?</a:t>
            </a:r>
            <a:endParaRPr lang="en-US" sz="2800" b="1" dirty="0">
              <a:solidFill>
                <a:srgbClr val="FF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49" y="4323806"/>
            <a:ext cx="11088858" cy="2011680"/>
          </a:xfrm>
          <a:gradFill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Training </a:t>
            </a:r>
            <a:r>
              <a:rPr lang="en-I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27-08-2020</a:t>
            </a:r>
            <a:endParaRPr lang="en-I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 </a:t>
            </a:r>
            <a:r>
              <a:rPr lang="en-IN" b="1" dirty="0" smtClean="0">
                <a:solidFill>
                  <a:srgbClr val="002060"/>
                </a:solidFill>
              </a:rPr>
              <a:t>Webinar </a:t>
            </a:r>
            <a:r>
              <a:rPr lang="en-I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 By :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NPMU </a:t>
            </a:r>
            <a:r>
              <a:rPr lang="en-I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,NHP, MOWR,TAMC, CWC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457201"/>
            <a:ext cx="1897530" cy="13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17058" y="682570"/>
            <a:ext cx="884318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Hydrological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Project(NHP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371" y="457200"/>
            <a:ext cx="656948" cy="8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401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Sensor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35024" y="837946"/>
            <a:ext cx="10351007" cy="55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Sensor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" y="1214872"/>
            <a:ext cx="11081521" cy="52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1498981"/>
            <a:ext cx="10515600" cy="3548507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  <a:latin typeface="Helvetica" panose="020B0604020202020204" pitchFamily="34" charset="0"/>
              </a:rPr>
              <a:t>Reservoir Sensor Hub Configuration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47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1444752"/>
            <a:ext cx="10632088" cy="4558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5851" y="842120"/>
            <a:ext cx="4309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/Edit Reservoir Telemetry Station</a:t>
            </a:r>
            <a:endParaRPr lang="en-IN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97" y="525907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19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568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/Edit Reservoir Telemetry Station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89" y="152401"/>
            <a:ext cx="845223" cy="68554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09" y="1005840"/>
            <a:ext cx="10025603" cy="56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4" y="711096"/>
            <a:ext cx="11300264" cy="5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74" y="339634"/>
            <a:ext cx="11461551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3" y="1207008"/>
            <a:ext cx="11547791" cy="5058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93" y="651000"/>
            <a:ext cx="8609428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Sensor Mapping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113"/>
            <a:ext cx="10515600" cy="2910967"/>
          </a:xfrm>
        </p:spPr>
        <p:txBody>
          <a:bodyPr/>
          <a:lstStyle/>
          <a:p>
            <a:pPr marL="0" indent="0">
              <a:lnSpc>
                <a:spcPts val="1610"/>
              </a:lnSpc>
              <a:buSzPts val="1400"/>
              <a:buNone/>
              <a:tabLst>
                <a:tab pos="242570" algn="l"/>
              </a:tabLst>
            </a:pPr>
            <a:endParaRPr lang="en-US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Satellite Id</a:t>
            </a:r>
            <a:r>
              <a:rPr lang="en-US" b="1" kern="0" spc="-15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endParaRPr lang="en-US" b="1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Gates Configuration </a:t>
            </a: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10"/>
              </a:lnSpc>
              <a:buSzPts val="1400"/>
              <a:tabLst>
                <a:tab pos="242570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 Gates</a:t>
            </a:r>
            <a:r>
              <a:rPr lang="en-US" b="1" spc="-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Configuration</a:t>
            </a:r>
            <a:endParaRPr lang="en-IN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1070007"/>
            <a:ext cx="107746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configure the sensors  on Reservoir Telemetry Sites in WIMS ?</a:t>
            </a:r>
            <a:r>
              <a:rPr lang="en-US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5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4867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Create Satellite Id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368" y="1316736"/>
            <a:ext cx="1051560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0D3AF-DCAB-414B-B5CD-C060C728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327676"/>
            <a:ext cx="12192000" cy="694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1392702" y="633045"/>
            <a:ext cx="9566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Trainer Name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Meet Kumar Agarwal  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Designation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Test Lead 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Department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TAMC- National Hydrological Project(NHP)</a:t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Email Id :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meetk@tekskillsinc.net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No 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9650866776</a:t>
            </a:r>
          </a:p>
        </p:txBody>
      </p:sp>
    </p:spTree>
    <p:extLst>
      <p:ext uri="{BB962C8B-B14F-4D97-AF65-F5344CB8AC3E}">
        <p14:creationId xmlns:p14="http://schemas.microsoft.com/office/powerpoint/2010/main" val="29799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Add Gates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992" y="1024129"/>
            <a:ext cx="10314432" cy="52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06437" y="376281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Edit Gates Configuration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152401"/>
            <a:ext cx="845223" cy="685545"/>
          </a:xfrm>
          <a:prstGeom prst="rect">
            <a:avLst/>
          </a:prstGeom>
          <a:effectLst/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512" y="1412776"/>
            <a:ext cx="88569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88274" y="2364378"/>
            <a:ext cx="10638105" cy="1785591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 Black" panose="020B0A04020102020204" pitchFamily="34" charset="0"/>
              </a:rPr>
              <a:t>Questions and Answers with Feedback</a:t>
            </a:r>
          </a:p>
        </p:txBody>
      </p:sp>
    </p:spTree>
    <p:extLst>
      <p:ext uri="{BB962C8B-B14F-4D97-AF65-F5344CB8AC3E}">
        <p14:creationId xmlns:p14="http://schemas.microsoft.com/office/powerpoint/2010/main" val="39856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1397727" y="1541416"/>
            <a:ext cx="10141716" cy="4635547"/>
          </a:xfrm>
        </p:spPr>
        <p:txBody>
          <a:bodyPr>
            <a:normAutofit/>
          </a:bodyPr>
          <a:lstStyle/>
          <a:p>
            <a:r>
              <a:rPr lang="en-IN" sz="9600" dirty="0" smtClean="0">
                <a:latin typeface="Arial Black" panose="020B0A04020102020204" pitchFamily="34" charset="0"/>
              </a:rPr>
              <a:t>THANK YOU</a:t>
            </a:r>
            <a:endParaRPr lang="en-IN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endParaRPr lang="en-US" sz="18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.</a:t>
            </a:r>
            <a:endParaRPr lang="en-US" sz="1200" dirty="0"/>
          </a:p>
          <a:p>
            <a:endParaRPr lang="en-US" sz="1200" u="sng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5892" y="-773906"/>
            <a:ext cx="80021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1126" y="2702859"/>
            <a:ext cx="9144000" cy="878540"/>
          </a:xfrm>
        </p:spPr>
        <p:txBody>
          <a:bodyPr/>
          <a:lstStyle/>
          <a:p>
            <a:r>
              <a:rPr lang="en-IN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Note &amp; WIMS Project Objective</a:t>
            </a:r>
            <a:endParaRPr lang="en-I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0" y="259564"/>
            <a:ext cx="936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WIMS – W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ater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nformation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anagement </a:t>
            </a:r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b="1" dirty="0">
                <a:solidFill>
                  <a:srgbClr val="45454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9680" y="1112695"/>
            <a:ext cx="93614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Telemetry Management (INSAT/GPRS)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6" y="274613"/>
            <a:ext cx="845223" cy="685545"/>
          </a:xfrm>
          <a:prstGeom prst="rect">
            <a:avLst/>
          </a:prstGeom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9588" y="2492897"/>
          <a:ext cx="2712317" cy="1250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317">
                  <a:extLst>
                    <a:ext uri="{9D8B030D-6E8A-4147-A177-3AD203B41FA5}">
                      <a16:colId xmlns:a16="http://schemas.microsoft.com/office/drawing/2014/main" val="1985585497"/>
                    </a:ext>
                  </a:extLst>
                </a:gridCol>
              </a:tblGrid>
              <a:tr h="2542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effectLst/>
                        </a:rPr>
                        <a:t>Sensor Hub Configuration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51597" marR="515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7788"/>
                  </a:ext>
                </a:extLst>
              </a:tr>
              <a:tr h="99639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IN" sz="1200" baseline="0" dirty="0" smtClean="0">
                          <a:effectLst/>
                        </a:rPr>
                        <a:t>Create Data logger ID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Add Sensor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Edit Sensor Configuration</a:t>
                      </a:r>
                      <a:endParaRPr lang="en-IN" sz="1200" dirty="0">
                        <a:effectLst/>
                      </a:endParaRPr>
                    </a:p>
                  </a:txBody>
                  <a:tcPr marL="51597" marR="51597" marT="0" marB="0"/>
                </a:tc>
                <a:extLst>
                  <a:ext uri="{0D108BD9-81ED-4DB2-BD59-A6C34878D82A}">
                    <a16:rowId xmlns:a16="http://schemas.microsoft.com/office/drawing/2014/main" val="252497287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88088" y="2492898"/>
          <a:ext cx="2664296" cy="125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985585497"/>
                    </a:ext>
                  </a:extLst>
                </a:gridCol>
              </a:tblGrid>
              <a:tr h="2501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>
                          <a:effectLst/>
                        </a:rPr>
                        <a:t>Reservoir Sensor Configuration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51597" marR="51597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47788"/>
                  </a:ext>
                </a:extLst>
              </a:tr>
              <a:tr h="100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Create Satellite ID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Add Gates Configuration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aseline="0" dirty="0" smtClean="0">
                          <a:effectLst/>
                        </a:rPr>
                        <a:t>Edit Gates Configuration</a:t>
                      </a:r>
                      <a:endParaRPr lang="en-IN" sz="12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IN" sz="1200" baseline="0" dirty="0" smtClean="0">
                        <a:effectLst/>
                      </a:endParaRPr>
                    </a:p>
                  </a:txBody>
                  <a:tcPr marL="51597" marR="51597" marT="0" marB="0"/>
                </a:tc>
                <a:extLst>
                  <a:ext uri="{0D108BD9-81ED-4DB2-BD59-A6C34878D82A}">
                    <a16:rowId xmlns:a16="http://schemas.microsoft.com/office/drawing/2014/main" val="2524972870"/>
                  </a:ext>
                </a:extLst>
              </a:tr>
            </a:tbl>
          </a:graphicData>
        </a:graphic>
      </p:graphicFrame>
      <p:pic>
        <p:nvPicPr>
          <p:cNvPr id="8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852" y="286471"/>
            <a:ext cx="423948" cy="6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6" y="1177636"/>
            <a:ext cx="10032231" cy="4749031"/>
          </a:xfrm>
        </p:spPr>
        <p:txBody>
          <a:bodyPr>
            <a:normAutofit/>
          </a:bodyPr>
          <a:lstStyle/>
          <a:p>
            <a:pPr algn="ctr"/>
            <a:r>
              <a:rPr lang="en-IN" sz="4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WIMS URL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WIMS </a:t>
            </a:r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URL-  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tamcnhp.com/</a:t>
            </a:r>
            <a:r>
              <a:rPr lang="en-IN" sz="32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wims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/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use URL 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IN" sz="32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www.indiawris.gov.in</a:t>
            </a:r>
            <a:r>
              <a:rPr lang="en-IN" sz="3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3" name="Picture 3" descr="IndianEmbl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852" y="286471"/>
            <a:ext cx="423948" cy="6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1" y="296008"/>
            <a:ext cx="806345" cy="6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46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into WIMS (Water Information Management System)</a:t>
            </a:r>
            <a:r>
              <a:rPr lang="en-IN" sz="1800" b="1" u="sng" dirty="0" smtClean="0"/>
              <a:t/>
            </a:r>
            <a:br>
              <a:rPr lang="en-IN" sz="1800" b="1" u="sng" dirty="0" smtClean="0"/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Enter Login, Password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Captcha details based on the User Agency.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Login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4434" y="1392702"/>
            <a:ext cx="10983132" cy="5064369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910" y="267895"/>
            <a:ext cx="768656" cy="10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2708" y="225083"/>
            <a:ext cx="9959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of WIMS will be displayed on screen after login into WIMS application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once done with the work can logout the session using the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Logout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right top corner.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Home Icon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 navigate back to the main page from sub modules page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66292" y="1486659"/>
            <a:ext cx="10253264" cy="5015741"/>
          </a:xfrm>
          <a:prstGeom prst="rect">
            <a:avLst/>
          </a:prstGeom>
        </p:spPr>
      </p:pic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64" y="225083"/>
            <a:ext cx="667776" cy="10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379828"/>
            <a:ext cx="10983132" cy="590843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TELEMETRY</a:t>
            </a:r>
            <a:r>
              <a:rPr lang="en-US" sz="3200" b="1" dirty="0" smtClean="0">
                <a:solidFill>
                  <a:srgbClr val="0070C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MANAGEMENT IN MANAGEMEN</a:t>
            </a:r>
            <a:r>
              <a:rPr lang="en-IN" sz="3200" b="1" u="sng" dirty="0">
                <a:solidFill>
                  <a:srgbClr val="0070C0"/>
                </a:solidFill>
              </a:rPr>
              <a:t/>
            </a:r>
            <a:br>
              <a:rPr lang="en-IN" sz="3200" b="1" u="sng" dirty="0">
                <a:solidFill>
                  <a:srgbClr val="0070C0"/>
                </a:solidFill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nEmbl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63" y="260919"/>
            <a:ext cx="436099" cy="6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" y="260919"/>
            <a:ext cx="845223" cy="6855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6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522</Words>
  <Application>Microsoft Office PowerPoint</Application>
  <PresentationFormat>Widescreen</PresentationFormat>
  <Paragraphs>76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Black</vt:lpstr>
      <vt:lpstr>Bahnschrift SemiCondensed</vt:lpstr>
      <vt:lpstr>Calibri</vt:lpstr>
      <vt:lpstr>Calibri Light</vt:lpstr>
      <vt:lpstr>Century Gothic</vt:lpstr>
      <vt:lpstr>Helvetica</vt:lpstr>
      <vt:lpstr>Mangal</vt:lpstr>
      <vt:lpstr>Segoe UI</vt:lpstr>
      <vt:lpstr>Segoe UI Light</vt:lpstr>
      <vt:lpstr>Tahoma</vt:lpstr>
      <vt:lpstr>Times New Roman</vt:lpstr>
      <vt:lpstr>Office Theme</vt:lpstr>
      <vt:lpstr>PowerPoint Presentation</vt:lpstr>
      <vt:lpstr>   Online Training Session Webinar Topic : Telemetry Management in WIMS. How to create telemetry station, sensor/data type mapping and sensor configuration in WIMS?</vt:lpstr>
      <vt:lpstr>PowerPoint Presentation</vt:lpstr>
      <vt:lpstr>Welcome Note &amp; WIMS Project Objective</vt:lpstr>
      <vt:lpstr>PowerPoint Presentation</vt:lpstr>
      <vt:lpstr>WIMS URL    WIMS Application URL-  tamcnhp.com/wims/   Or use URL - https://www.indiawris.gov.in    </vt:lpstr>
      <vt:lpstr>Login into WIMS (Water Information Management System)  Enter Login, Password  &amp; Captcha details based on the User Agency. Click on Login button</vt:lpstr>
      <vt:lpstr>PowerPoint Presentation</vt:lpstr>
      <vt:lpstr>            TELEMETRY MANAGEMENT IN MANAGEMEN   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Sensors/ Data Type Mapping</vt:lpstr>
      <vt:lpstr>PowerPoint Presentation</vt:lpstr>
      <vt:lpstr>How to configure the sensors on telemetry sites  in WIMS ?           Sensor Hub Configuration (SW /GW)    i) Create Data Logger Configuration    ii) Add Sensor Configuration    iii) Edit Sensor Configuration  </vt:lpstr>
      <vt:lpstr>PowerPoint Presentation</vt:lpstr>
      <vt:lpstr>PowerPoint Presentation</vt:lpstr>
      <vt:lpstr>PowerPoint Presentation</vt:lpstr>
      <vt:lpstr>Reservoir Sensor Hub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 Kumar Agarwal</dc:creator>
  <cp:lastModifiedBy>Meet Kumar Agarwal</cp:lastModifiedBy>
  <cp:revision>27</cp:revision>
  <dcterms:created xsi:type="dcterms:W3CDTF">2020-07-21T07:13:54Z</dcterms:created>
  <dcterms:modified xsi:type="dcterms:W3CDTF">2020-08-26T10:57:14Z</dcterms:modified>
</cp:coreProperties>
</file>